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8" r:id="rId12"/>
    <p:sldId id="266" r:id="rId13"/>
    <p:sldId id="269" r:id="rId14"/>
    <p:sldId id="286" r:id="rId15"/>
    <p:sldId id="273" r:id="rId16"/>
    <p:sldId id="280" r:id="rId17"/>
    <p:sldId id="285" r:id="rId18"/>
    <p:sldId id="262" r:id="rId19"/>
    <p:sldId id="267" r:id="rId20"/>
    <p:sldId id="263" r:id="rId21"/>
    <p:sldId id="271" r:id="rId22"/>
    <p:sldId id="290" r:id="rId23"/>
    <p:sldId id="272" r:id="rId24"/>
    <p:sldId id="275" r:id="rId25"/>
    <p:sldId id="276" r:id="rId26"/>
    <p:sldId id="279" r:id="rId27"/>
    <p:sldId id="281" r:id="rId28"/>
    <p:sldId id="301" r:id="rId29"/>
    <p:sldId id="287" r:id="rId30"/>
    <p:sldId id="299" r:id="rId31"/>
    <p:sldId id="296" r:id="rId32"/>
    <p:sldId id="295" r:id="rId33"/>
    <p:sldId id="274" r:id="rId34"/>
    <p:sldId id="291" r:id="rId35"/>
    <p:sldId id="292" r:id="rId36"/>
    <p:sldId id="300" r:id="rId37"/>
    <p:sldId id="303" r:id="rId38"/>
    <p:sldId id="293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852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8.png"/><Relationship Id="rId7" Type="http://schemas.openxmlformats.org/officeDocument/2006/relationships/image" Target="../media/image63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1.gif"/><Relationship Id="rId7" Type="http://schemas.openxmlformats.org/officeDocument/2006/relationships/image" Target="../media/image63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75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1.xml"/><Relationship Id="rId3" Type="http://schemas.openxmlformats.org/officeDocument/2006/relationships/slide" Target="slide28.xml"/><Relationship Id="rId7" Type="http://schemas.openxmlformats.org/officeDocument/2006/relationships/slide" Target="slide34.xml"/><Relationship Id="rId12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11" Type="http://schemas.openxmlformats.org/officeDocument/2006/relationships/slide" Target="slide33.xml"/><Relationship Id="rId5" Type="http://schemas.openxmlformats.org/officeDocument/2006/relationships/slide" Target="slide29.xml"/><Relationship Id="rId15" Type="http://schemas.openxmlformats.org/officeDocument/2006/relationships/image" Target="../media/image1050.png"/><Relationship Id="rId10" Type="http://schemas.openxmlformats.org/officeDocument/2006/relationships/slide" Target="slide38.xml"/><Relationship Id="rId4" Type="http://schemas.openxmlformats.org/officeDocument/2006/relationships/slide" Target="slide30.xml"/><Relationship Id="rId9" Type="http://schemas.openxmlformats.org/officeDocument/2006/relationships/slide" Target="slide37.xml"/><Relationship Id="rId14" Type="http://schemas.openxmlformats.org/officeDocument/2006/relationships/slide" Target="slide3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.png"/><Relationship Id="rId7" Type="http://schemas.openxmlformats.org/officeDocument/2006/relationships/image" Target="../media/image1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1.png"/><Relationship Id="rId7" Type="http://schemas.openxmlformats.org/officeDocument/2006/relationships/image" Target="../media/image5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4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57247-9477-50B0-8B67-6B8EACFBA81D}"/>
              </a:ext>
            </a:extLst>
          </p:cNvPr>
          <p:cNvSpPr/>
          <p:nvPr/>
        </p:nvSpPr>
        <p:spPr>
          <a:xfrm>
            <a:off x="3337841" y="1340137"/>
            <a:ext cx="303105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Titles, label conformations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50F2CF-36A3-4116-8482-5F57F530863C}"/>
              </a:ext>
            </a:extLst>
          </p:cNvPr>
          <p:cNvSpPr/>
          <p:nvPr/>
        </p:nvSpPr>
        <p:spPr>
          <a:xfrm>
            <a:off x="38226" y="4714303"/>
            <a:ext cx="157061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Legend?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9DA43-1076-E219-DC16-08FE0E4FCC60}"/>
              </a:ext>
            </a:extLst>
          </p:cNvPr>
          <p:cNvSpPr/>
          <p:nvPr/>
        </p:nvSpPr>
        <p:spPr>
          <a:xfrm>
            <a:off x="7164774" y="6129290"/>
            <a:ext cx="2475781" cy="718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“phase transition”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4F8771-FD83-C59F-7EE2-C4829F57E049}"/>
              </a:ext>
            </a:extLst>
          </p:cNvPr>
          <p:cNvSpPr/>
          <p:nvPr/>
        </p:nvSpPr>
        <p:spPr>
          <a:xfrm>
            <a:off x="9763970" y="1037961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“condensed”, not 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981B47-331F-BB64-6AD1-496FD2FB7475}"/>
              </a:ext>
            </a:extLst>
          </p:cNvPr>
          <p:cNvSpPr/>
          <p:nvPr/>
        </p:nvSpPr>
        <p:spPr>
          <a:xfrm>
            <a:off x="9901888" y="2927344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Metastable, make first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E286E9-F52A-F2DD-232A-B4E7E667A907}"/>
              </a:ext>
            </a:extLst>
          </p:cNvPr>
          <p:cNvSpPr/>
          <p:nvPr/>
        </p:nvSpPr>
        <p:spPr>
          <a:xfrm>
            <a:off x="8720676" y="2308590"/>
            <a:ext cx="1244148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</a:t>
            </a:r>
            <a:r>
              <a:rPr lang="en-US" dirty="0" err="1"/>
              <a:t>coex</a:t>
            </a: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157705" y="3697947"/>
            <a:ext cx="4052047" cy="1081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Redundant, maybe first when showing what you’re doing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2DE8D5-B00C-F7F8-BB08-63531CF5DA40}"/>
              </a:ext>
            </a:extLst>
          </p:cNvPr>
          <p:cNvSpPr/>
          <p:nvPr/>
        </p:nvSpPr>
        <p:spPr>
          <a:xfrm rot="16200000">
            <a:off x="-280288" y="3510344"/>
            <a:ext cx="4330017" cy="635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font family for labels (look sharp)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2A869-1CB1-6419-40E2-02E4F3C7102B}"/>
              </a:ext>
            </a:extLst>
          </p:cNvPr>
          <p:cNvSpPr/>
          <p:nvPr/>
        </p:nvSpPr>
        <p:spPr>
          <a:xfrm>
            <a:off x="8209752" y="5993109"/>
            <a:ext cx="2801643" cy="86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 on every slide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182940" y="4607420"/>
            <a:ext cx="2772189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file, chi </a:t>
            </a:r>
            <a:r>
              <a:rPr lang="en-US" dirty="0" err="1"/>
              <a:t>attr</a:t>
            </a:r>
            <a:r>
              <a:rPr lang="en-US" dirty="0"/>
              <a:t> and alpha repulsion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BB54D-68C1-3DB0-ECC1-4F6BD482AC46}"/>
              </a:ext>
            </a:extLst>
          </p:cNvPr>
          <p:cNvSpPr/>
          <p:nvPr/>
        </p:nvSpPr>
        <p:spPr>
          <a:xfrm>
            <a:off x="9281470" y="3273925"/>
            <a:ext cx="2756280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 and key points</a:t>
            </a:r>
          </a:p>
          <a:p>
            <a:pPr algn="ctr"/>
            <a:r>
              <a:rPr lang="en-US" dirty="0"/>
              <a:t>* Why they are expected, what do they mean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5BF6F-D375-C99F-EAD6-2545479EB9BA}"/>
              </a:ext>
            </a:extLst>
          </p:cNvPr>
          <p:cNvSpPr/>
          <p:nvPr/>
        </p:nvSpPr>
        <p:spPr>
          <a:xfrm>
            <a:off x="113641" y="162173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65BBD-7395-C433-09DD-3459CD68DBD7}"/>
              </a:ext>
            </a:extLst>
          </p:cNvPr>
          <p:cNvSpPr/>
          <p:nvPr/>
        </p:nvSpPr>
        <p:spPr>
          <a:xfrm>
            <a:off x="5719842" y="207591"/>
            <a:ext cx="1588542" cy="1325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E3DEF6-B165-E617-C548-D18E3FFC7BBB}"/>
              </a:ext>
            </a:extLst>
          </p:cNvPr>
          <p:cNvSpPr/>
          <p:nvPr/>
        </p:nvSpPr>
        <p:spPr>
          <a:xfrm>
            <a:off x="10148147" y="2876457"/>
            <a:ext cx="2446611" cy="60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solid vs dashed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2A73CC-2E99-572B-85BF-680F7F71396D}"/>
              </a:ext>
            </a:extLst>
          </p:cNvPr>
          <p:cNvSpPr/>
          <p:nvPr/>
        </p:nvSpPr>
        <p:spPr>
          <a:xfrm>
            <a:off x="1052422" y="3467038"/>
            <a:ext cx="5270740" cy="595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6007306" y="6539930"/>
            <a:ext cx="2463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Lucida grande" panose="020B0502040204020203"/>
              </a:rPr>
              <a:t>(Chen, et al., </a:t>
            </a:r>
            <a:r>
              <a:rPr lang="en-US" sz="1100" i="1" dirty="0">
                <a:latin typeface="Lucida grande" panose="020B0502040204020203"/>
              </a:rPr>
              <a:t>Macromolecules</a:t>
            </a:r>
            <a:r>
              <a:rPr lang="en-US" sz="1100" dirty="0">
                <a:latin typeface="Lucida grande" panose="020B0502040204020203"/>
              </a:rPr>
              <a:t>, 2017 )</a:t>
            </a:r>
            <a:endParaRPr lang="en-US" sz="11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6613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0" y="437730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821565" y="2388180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3904" y="125085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9ECB6-1AA6-ABC0-D45B-4AB27D95075E}"/>
              </a:ext>
            </a:extLst>
          </p:cNvPr>
          <p:cNvSpPr/>
          <p:nvPr/>
        </p:nvSpPr>
        <p:spPr>
          <a:xfrm>
            <a:off x="2520199" y="3807347"/>
            <a:ext cx="3768484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from group meeting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3D686-1512-994E-4C68-A0EE8D9E2208}"/>
              </a:ext>
            </a:extLst>
          </p:cNvPr>
          <p:cNvSpPr/>
          <p:nvPr/>
        </p:nvSpPr>
        <p:spPr>
          <a:xfrm>
            <a:off x="0" y="901311"/>
            <a:ext cx="6656750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SCFT considering…; using that, these phenomena 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78156" y="4390491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3640473" y="4390490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4387592" y="6603619"/>
            <a:ext cx="2030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Lattice-constrained </a:t>
            </a:r>
            <a:r>
              <a:rPr lang="en-US" dirty="0" err="1">
                <a:latin typeface="Lucida grande" panose="020B0502040204020203"/>
              </a:rPr>
              <a:t>Scheutjens</a:t>
            </a:r>
            <a:r>
              <a:rPr lang="en-US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24134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227390" y="3635693"/>
            <a:ext cx="3119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2003)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1065566" y="6581080"/>
            <a:ext cx="1866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2018)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8009674" y="3585749"/>
            <a:ext cx="293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</a:t>
            </a:r>
            <a:r>
              <a:rPr lang="en-US" sz="1200" dirty="0" err="1">
                <a:latin typeface="Lucida grande" panose="020B0502040204020203"/>
              </a:rPr>
              <a:t>Pryamitsyn</a:t>
            </a:r>
            <a:r>
              <a:rPr lang="en-US" sz="1200" dirty="0">
                <a:latin typeface="Lucida grande" panose="020B0502040204020203"/>
              </a:rPr>
              <a:t> et al., </a:t>
            </a:r>
            <a:r>
              <a:rPr lang="en-US" sz="1200" i="1" dirty="0">
                <a:latin typeface="Lucida grande" panose="020B0502040204020203"/>
              </a:rPr>
              <a:t>Macromolecules, </a:t>
            </a:r>
            <a:r>
              <a:rPr lang="en-US" sz="12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936159" y="4086057"/>
            <a:ext cx="5081312" cy="22131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5256</TotalTime>
  <Words>1939</Words>
  <Application>Microsoft Office PowerPoint</Application>
  <PresentationFormat>Widescreen</PresentationFormat>
  <Paragraphs>456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(χ) at const. Electrostatic (α=0.40)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192</cp:revision>
  <dcterms:created xsi:type="dcterms:W3CDTF">2022-03-28T18:43:16Z</dcterms:created>
  <dcterms:modified xsi:type="dcterms:W3CDTF">2022-09-07T06:49:57Z</dcterms:modified>
</cp:coreProperties>
</file>